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48A3AB-4D8F-462A-968B-47954D99908C}">
  <a:tblStyle styleId="{6848A3AB-4D8F-462A-968B-47954D99908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D9178CE-B675-447E-8154-D8B94EF704D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ed0cbc5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ed0cbc5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848b3514a_0_4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5848b3514a_0_4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848b3514a_0_4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848b3514a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596ad1d2ab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596ad1d2a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9766f618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9766f61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9766f6183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9766f6183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37"/>
          <p:cNvGraphicFramePr/>
          <p:nvPr/>
        </p:nvGraphicFramePr>
        <p:xfrm>
          <a:off x="469041" y="1410920"/>
          <a:ext cx="3000000" cy="3000000"/>
        </p:xfrm>
        <a:graphic>
          <a:graphicData uri="http://schemas.openxmlformats.org/drawingml/2006/table">
            <a:tbl>
              <a:tblPr>
                <a:noFill/>
                <a:tableStyleId>{6848A3AB-4D8F-462A-968B-47954D99908C}</a:tableStyleId>
              </a:tblPr>
              <a:tblGrid>
                <a:gridCol w="6947875"/>
              </a:tblGrid>
              <a:tr h="299750">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050">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a:t>
                      </a:r>
                      <a:r>
                        <a:rPr lang="en" sz="1200">
                          <a:solidFill>
                            <a:schemeClr val="dk1"/>
                          </a:solidFill>
                          <a:latin typeface="Inter"/>
                          <a:ea typeface="Inter"/>
                          <a:cs typeface="Inter"/>
                          <a:sym typeface="Inter"/>
                        </a:rPr>
                        <a:t>How did global events like World War I, World War II, and the Cold War contribute to African independence movements?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a:t>
                      </a:r>
                      <a:r>
                        <a:rPr lang="en" sz="1200">
                          <a:solidFill>
                            <a:schemeClr val="dk1"/>
                          </a:solidFill>
                          <a:latin typeface="Inter"/>
                          <a:ea typeface="Inter"/>
                          <a:cs typeface="Inter"/>
                          <a:sym typeface="Inter"/>
                        </a:rPr>
                        <a:t>Based on the timeline, what year would you argue the African Independence movement began? Explain your answer.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Say-it-in-Six: Define Pan-Africanism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Why might some leaders prioritize national independence over continental unity?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7) List three strategies used to </a:t>
                      </a:r>
                      <a:r>
                        <a:rPr lang="en" sz="1200">
                          <a:solidFill>
                            <a:schemeClr val="dk1"/>
                          </a:solidFill>
                          <a:latin typeface="Inter"/>
                          <a:ea typeface="Inter"/>
                          <a:cs typeface="Inter"/>
                          <a:sym typeface="Inter"/>
                        </a:rPr>
                        <a:t>achieve</a:t>
                      </a:r>
                      <a:r>
                        <a:rPr lang="en" sz="1200">
                          <a:solidFill>
                            <a:schemeClr val="dk1"/>
                          </a:solidFill>
                          <a:latin typeface="Inter"/>
                          <a:ea typeface="Inter"/>
                          <a:cs typeface="Inter"/>
                          <a:sym typeface="Inter"/>
                        </a:rPr>
                        <a:t> independence.</a:t>
                      </a:r>
                      <a:endParaRPr sz="1200">
                        <a:solidFill>
                          <a:schemeClr val="dk1"/>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57250" rtl="0" algn="l">
                        <a:spcBef>
                          <a:spcPts val="0"/>
                        </a:spcBef>
                        <a:spcAft>
                          <a:spcPts val="0"/>
                        </a:spcAft>
                        <a:buClr>
                          <a:schemeClr val="dk1"/>
                        </a:buClr>
                        <a:buSzPts val="1200"/>
                        <a:buFont typeface="Inter"/>
                        <a:buChar char="●"/>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a:t>
                      </a:r>
                      <a:r>
                        <a:rPr lang="en" sz="1200">
                          <a:solidFill>
                            <a:schemeClr val="dk1"/>
                          </a:solidFill>
                          <a:latin typeface="Inter"/>
                          <a:ea typeface="Inter"/>
                          <a:cs typeface="Inter"/>
                          <a:sym typeface="Inter"/>
                        </a:rPr>
                        <a:t>How did women contribute to independence movements beyond protests?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do Pan-African ideas continue to influence Africa and the African diaspora today?</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5" name="Google Shape;145;p37"/>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46" name="Google Shape;146;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Comparing African Independence Movements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37"/>
          <p:cNvPicPr preferRelativeResize="0"/>
          <p:nvPr/>
        </p:nvPicPr>
        <p:blipFill>
          <a:blip r:embed="rId3">
            <a:alphaModFix/>
          </a:blip>
          <a:stretch>
            <a:fillRect/>
          </a:stretch>
        </p:blipFill>
        <p:spPr>
          <a:xfrm>
            <a:off x="216272" y="78597"/>
            <a:ext cx="1056536" cy="438114"/>
          </a:xfrm>
          <a:prstGeom prst="rect">
            <a:avLst/>
          </a:prstGeom>
          <a:noFill/>
          <a:ln>
            <a:noFill/>
          </a:ln>
        </p:spPr>
      </p:pic>
      <p:sp>
        <p:nvSpPr>
          <p:cNvPr id="148" name="Google Shape;148;p3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Ghana</a:t>
            </a:r>
            <a:endParaRPr sz="1900">
              <a:solidFill>
                <a:schemeClr val="dk1"/>
              </a:solidFill>
              <a:latin typeface="Plus Jakarta Sans"/>
              <a:ea typeface="Plus Jakarta Sans"/>
              <a:cs typeface="Plus Jakarta Sans"/>
              <a:sym typeface="Plus Jakarta Sans"/>
            </a:endParaRPr>
          </a:p>
        </p:txBody>
      </p:sp>
      <p:sp>
        <p:nvSpPr>
          <p:cNvPr id="154" name="Google Shape;154;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5" name="Google Shape;155;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56" name="Google Shape;156;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58" name="Google Shape;158;p38"/>
          <p:cNvGraphicFramePr/>
          <p:nvPr/>
        </p:nvGraphicFramePr>
        <p:xfrm>
          <a:off x="390126" y="803226"/>
          <a:ext cx="3000000" cy="3000000"/>
        </p:xfrm>
        <a:graphic>
          <a:graphicData uri="http://schemas.openxmlformats.org/drawingml/2006/table">
            <a:tbl>
              <a:tblPr>
                <a:noFill/>
                <a:tableStyleId>{6848A3AB-4D8F-462A-968B-47954D99908C}</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Kwame Nkrumah, “Speech to the Organization of African Unity (OAU),” May 24, 1963.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Kwame Nkrumah was Ghana’s first president and a leading advocate for Pan-Africanism. This speech was delivered at the founding meeting of the Organization of African Unity (OAU).</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this continent it has not taken us long to discover that the struggle against colonialism does not end with the attainment of national independence. Independence is only the prelude to a new and more involved struggle for the right to conduct our own economic and social affairs; to construct our society according to our aspirations, unhampered by crushing and humiliating neo-colonialist controls and interference…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sporadic act nor pious resolution can resolve our present problems. Nothing will be of avail, except the united act of a united Africa. We have already reached, the stage where we must unite or sink into that condition which has made Latin America the unwilling and distressed prey of imperialism after one and a half centuries of political independence…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just as we understood that the shaping of our national destinies required of each of us our political independence and bent all our strength to this attainment, so we must recognise that our economic independence resides in our African union and requires the same concentration upon the political achievement…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except by our united efforts, will the richest and still enslaved parts of our continent be freed from colonial occupation and become available to us for the total development of our continent?...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people supported us in our fight for independence because they believed that African Governments could cure the ills of the past in a way which could never be accomplished under colonial rule. If, therefore, now that we are independent we allow the same conditions to exist that existed in colonial days, all the resentment which overthrew colonialism will be mobilised against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resources are there. It is for us to marshal them in the active service of our people. Unless we do this by our concerted efforts, within the framework of our combined planning, we shall not progress at the tempo demanded by today’s events and the mood of our people. The symptoms of our troubles will grow, and the troubles themselves become chronic. It will then be too late even for Pan-African Unity to secure for us stability and tranquillity in our labours for a continent of social justice and material well-being. Unless we establish African Unity now, we who are sitting here today shall tomorrow be the victims and martyrs of neo-colonialism…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centuries Africa has been the milk cow of the Western world. It was our continent that helped the Western world to build up its accumulated wealth.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is true that we are now throwing off the yoke of colonialism as fast as we can, but our success in this direction is equally matched by an intense effort on the part of imperialism to continue the exploitation of our resources by creating divisions among us.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How much more, then do we need to come together in the African unity that alone can save us from the clutches of neo-colonialism.</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9"/>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Ghana</a:t>
            </a:r>
            <a:endParaRPr sz="1900">
              <a:solidFill>
                <a:schemeClr val="dk1"/>
              </a:solidFill>
              <a:latin typeface="Plus Jakarta Sans"/>
              <a:ea typeface="Plus Jakarta Sans"/>
              <a:cs typeface="Plus Jakarta Sans"/>
              <a:sym typeface="Plus Jakarta Sans"/>
            </a:endParaRPr>
          </a:p>
        </p:txBody>
      </p:sp>
      <p:sp>
        <p:nvSpPr>
          <p:cNvPr id="164" name="Google Shape;164;p39"/>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5" name="Google Shape;165;p39"/>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6" name="Google Shape;166;p39"/>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8" name="Google Shape;168;p39"/>
          <p:cNvGraphicFramePr/>
          <p:nvPr/>
        </p:nvGraphicFramePr>
        <p:xfrm>
          <a:off x="390126" y="803226"/>
          <a:ext cx="3000000" cy="3000000"/>
        </p:xfrm>
        <a:graphic>
          <a:graphicData uri="http://schemas.openxmlformats.org/drawingml/2006/table">
            <a:tbl>
              <a:tblPr>
                <a:noFill/>
                <a:tableStyleId>{6848A3AB-4D8F-462A-968B-47954D99908C}</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Jean Allman, “The Disappearing of Hannah Kudjoe: Nationalism, Feminism and the Tyrannies of History,” in </a:t>
                      </a:r>
                      <a:r>
                        <a:rPr i="1" lang="en" sz="1200">
                          <a:latin typeface="Halant"/>
                          <a:ea typeface="Halant"/>
                          <a:cs typeface="Halant"/>
                          <a:sym typeface="Halant"/>
                        </a:rPr>
                        <a:t>Journal of Women’s History</a:t>
                      </a:r>
                      <a:r>
                        <a:rPr lang="en" sz="1200">
                          <a:latin typeface="Halant"/>
                          <a:ea typeface="Halant"/>
                          <a:cs typeface="Halant"/>
                          <a:sym typeface="Halant"/>
                        </a:rPr>
                        <a:t>, Vol. 21 No. 3, 2009.</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Jean Allman is assistant professor of history at the University of Missouri. </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On 6 March 2007, the West African nation of Ghana, with all due pomp and circumstance, celebrated the fiftieth anniversary of its independence from British colonial rule, achieved under the leadership of Dr. Kwame Nkrumah and the Convention People’s Party (CPP)... The so-called “Big Six”—Kwame Nkrumah, William Ofori-Atta, J. B. Danquah, Ako Adjei, Obetsebi Lamptey, and Edward Akufo Addo—long heralded as galvanizing the masses in the postwar struggle against British imperialism because of their arrest in the wake of the 1948 riots, won pride of place in the Ghana@50 commemorations, as statues were unveiled and streets and roundabouts renamed in their honor. Yet nowhere among those commemorated was the name of a single woman. Nowhere, indeed, was the name of Hannah Kudjoe, or “Convention Hannah,” as she was once known—the only woman to participate in the founding meeting of Ghana’s first mass nationalist party, the woman who single-handedly mobilized rallies (often illegally assembled) up and down the country, as she led the massive petition drive for the release of that very same “Big Six…”</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That women, by and large, are a casualty of history—that they are marginalized, diminished, and forgotten—is no revelation…</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Let me be clear: Hannah Kudjoe was no anonymous, faceless, rank-and-file activist whose name is simply and inevitably irretrievable to the historian fifty years after the fact. As I have since come to appreciate, she was arguably the leading woman nationalist in post–World War II Ghana, and certainly the first to assume a prominent and sustained public role in the struggle for independence…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 as the nationalist struggle intensified, Hannah Kudjoe would play an absolutely pivotal role as a Convention People’s Party organizer and propaganda secretary—present and participating in what became the iconic moments in Ghana’s early national history… the Positive Action campaign, the mass civil disobedience movement that would ultimately force the British to negotiate an end to colonial rule, found Hannah Kudjoe moving around the country, usually clandestinely, evading police detection, organizing rallies, and “[t]hrilling audiences at party conferences and meetings with songs and slogans in praise of Dr. Kwame Nkrumah.”</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After the 1951 election, which saw the CPP win an overwhelming victory and Nkrumah become Leader of Government Business, Hannah Kudjoe focused her efforts on being a propaganda secretary and building party support. We know that with independence in 1957, she founded the All-African Women’s League, which in name and substance reflected the Pan-Africanist agenda of the CPP in its early years—an agenda enacted in such momentous gatherings as the Conference of Independent African States (1958) and the All-African People’s Conference (1958). In 1960, the All-African Women’s League became the Ghana Women’s League with Hannah Kudjoe still at the helm… On International Women’s Day, 8 March 1986, Hannah Kudjoe was invited by the New Democratic Movement in Ghana (a pro-democracy movement struggling for a return to civilian rule against an entrenched military government) to reminisce about her CPP days. This would be the last time that Hannah Kudjoe’s central role in Ghana’s nationalist struggle was publicly recognized. Two decades later, as Ghana prepared to celebrate its fiftieth anniversary, the name Hannah Kudjoe had virtually disappeared.</a:t>
                      </a:r>
                      <a:endParaRPr sz="115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Reading Questions</a:t>
            </a:r>
            <a:endParaRPr sz="1900">
              <a:solidFill>
                <a:schemeClr val="dk1"/>
              </a:solidFill>
              <a:latin typeface="Plus Jakarta Sans"/>
              <a:ea typeface="Plus Jakarta Sans"/>
              <a:cs typeface="Plus Jakarta Sans"/>
              <a:sym typeface="Plus Jakarta Sans"/>
            </a:endParaRPr>
          </a:p>
        </p:txBody>
      </p:sp>
      <p:sp>
        <p:nvSpPr>
          <p:cNvPr id="174" name="Google Shape;174;p4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4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76" name="Google Shape;176;p4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7" name="Google Shape;177;p40"/>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78" name="Google Shape;178;p40"/>
          <p:cNvSpPr txBox="1"/>
          <p:nvPr/>
        </p:nvSpPr>
        <p:spPr>
          <a:xfrm>
            <a:off x="430306" y="721739"/>
            <a:ext cx="6454500" cy="359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After completing the reading, answer the following questions.</a:t>
            </a:r>
            <a:endParaRPr sz="1200">
              <a:solidFill>
                <a:srgbClr val="000000"/>
              </a:solidFill>
              <a:latin typeface="Halant"/>
              <a:ea typeface="Halant"/>
              <a:cs typeface="Halant"/>
              <a:sym typeface="Halant"/>
            </a:endParaRPr>
          </a:p>
        </p:txBody>
      </p:sp>
      <p:graphicFrame>
        <p:nvGraphicFramePr>
          <p:cNvPr id="179" name="Google Shape;179;p40"/>
          <p:cNvGraphicFramePr/>
          <p:nvPr/>
        </p:nvGraphicFramePr>
        <p:xfrm>
          <a:off x="449976" y="1130830"/>
          <a:ext cx="3000000" cy="3000000"/>
        </p:xfrm>
        <a:graphic>
          <a:graphicData uri="http://schemas.openxmlformats.org/drawingml/2006/table">
            <a:tbl>
              <a:tblPr>
                <a:noFill/>
                <a:tableStyleId>{AD9178CE-B675-447E-8154-D8B94EF704DD}</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1. What information is known about the </a:t>
                      </a:r>
                      <a:r>
                        <a:rPr lang="en" sz="1200">
                          <a:latin typeface="Inter"/>
                          <a:ea typeface="Inter"/>
                          <a:cs typeface="Inter"/>
                          <a:sym typeface="Inter"/>
                        </a:rPr>
                        <a:t>people mentioned in the sources</a:t>
                      </a:r>
                      <a:r>
                        <a:rPr lang="en" sz="1200">
                          <a:solidFill>
                            <a:srgbClr val="000000"/>
                          </a:solidFill>
                          <a:latin typeface="Inter"/>
                          <a:ea typeface="Inter"/>
                          <a:cs typeface="Inter"/>
                          <a:sym typeface="Inter"/>
                        </a:rPr>
                        <a:t>?</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2. </a:t>
                      </a:r>
                      <a:r>
                        <a:rPr lang="en" sz="1200">
                          <a:solidFill>
                            <a:schemeClr val="dk1"/>
                          </a:solidFill>
                          <a:latin typeface="Inter"/>
                          <a:ea typeface="Inter"/>
                          <a:cs typeface="Inter"/>
                          <a:sym typeface="Inter"/>
                        </a:rPr>
                        <a:t>Circle the types of resistance utilized in the African Independence movements as mentioned in the sources.</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Military Resistance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Political Organizing</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Civil Disobedience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Pan-African Advocacy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3.</a:t>
                      </a:r>
                      <a:r>
                        <a:rPr lang="en" sz="1200">
                          <a:solidFill>
                            <a:schemeClr val="dk1"/>
                          </a:solidFill>
                          <a:latin typeface="Inter"/>
                          <a:ea typeface="Inter"/>
                          <a:cs typeface="Inter"/>
                          <a:sym typeface="Inter"/>
                        </a:rPr>
                        <a:t> What grievances or injustices are highlighted in the sources?</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4. What are the main arguments expressed in each source?</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5. How does each source describe the future or hopes for their country after independence?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6. What is a question you could ask to better understand the source?</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1"/>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Inside/Outside Circle</a:t>
            </a:r>
            <a:endParaRPr sz="1900">
              <a:solidFill>
                <a:schemeClr val="dk1"/>
              </a:solidFill>
              <a:latin typeface="Plus Jakarta Sans"/>
              <a:ea typeface="Plus Jakarta Sans"/>
              <a:cs typeface="Plus Jakarta Sans"/>
              <a:sym typeface="Plus Jakarta Sans"/>
            </a:endParaRPr>
          </a:p>
        </p:txBody>
      </p:sp>
      <p:sp>
        <p:nvSpPr>
          <p:cNvPr id="185" name="Google Shape;185;p41"/>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87" name="Google Shape;187;p41"/>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41"/>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89" name="Google Shape;189;p41"/>
          <p:cNvSpPr txBox="1"/>
          <p:nvPr/>
        </p:nvSpPr>
        <p:spPr>
          <a:xfrm>
            <a:off x="430306" y="721739"/>
            <a:ext cx="64545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move through the inside/outside circle, take notes about each of the sources, especially focusing on the types of resistance and arguments expressed. After completing the circle, use the last box to determine which country is the most similar and most different from the one you learned about.</a:t>
            </a:r>
            <a:endParaRPr sz="1100">
              <a:solidFill>
                <a:srgbClr val="000000"/>
              </a:solidFill>
              <a:latin typeface="Halant"/>
              <a:ea typeface="Halant"/>
              <a:cs typeface="Halant"/>
              <a:sym typeface="Halant"/>
            </a:endParaRPr>
          </a:p>
        </p:txBody>
      </p:sp>
      <p:graphicFrame>
        <p:nvGraphicFramePr>
          <p:cNvPr id="190" name="Google Shape;190;p41"/>
          <p:cNvGraphicFramePr/>
          <p:nvPr/>
        </p:nvGraphicFramePr>
        <p:xfrm>
          <a:off x="449976" y="1740430"/>
          <a:ext cx="3000000" cy="3000000"/>
        </p:xfrm>
        <a:graphic>
          <a:graphicData uri="http://schemas.openxmlformats.org/drawingml/2006/table">
            <a:tbl>
              <a:tblPr>
                <a:noFill/>
                <a:tableStyleId>{AD9178CE-B675-447E-8154-D8B94EF704DD}</a:tableStyleId>
              </a:tblPr>
              <a:tblGrid>
                <a:gridCol w="3466150"/>
                <a:gridCol w="3466150"/>
              </a:tblGrid>
              <a:tr h="435650">
                <a:tc>
                  <a:txBody>
                    <a:bodyPr/>
                    <a:lstStyle/>
                    <a:p>
                      <a:pPr indent="0" lvl="0" marL="0" rtl="0" algn="ctr">
                        <a:lnSpc>
                          <a:spcPct val="100000"/>
                        </a:lnSpc>
                        <a:spcBef>
                          <a:spcPts val="0"/>
                        </a:spcBef>
                        <a:spcAft>
                          <a:spcPts val="0"/>
                        </a:spcAft>
                        <a:buNone/>
                      </a:pPr>
                      <a:r>
                        <a:rPr lang="en" sz="1200">
                          <a:latin typeface="Inter"/>
                          <a:ea typeface="Inter"/>
                          <a:cs typeface="Inter"/>
                          <a:sym typeface="Inter"/>
                        </a:rPr>
                        <a:t>Kenya</a:t>
                      </a:r>
                      <a:endParaRPr sz="1200">
                        <a:latin typeface="Inter"/>
                        <a:ea typeface="Inter"/>
                        <a:cs typeface="Inter"/>
                        <a:sym typeface="Inter"/>
                      </a:endParaRPr>
                    </a:p>
                  </a:txBody>
                  <a:tcPr marT="87275" marB="87275" marR="86050" marL="8605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200">
                          <a:latin typeface="Inter"/>
                          <a:ea typeface="Inter"/>
                          <a:cs typeface="Inter"/>
                          <a:sym typeface="Inter"/>
                        </a:rPr>
                        <a:t>Ghana</a:t>
                      </a:r>
                      <a:endParaRPr sz="1200">
                        <a:latin typeface="Inter"/>
                        <a:ea typeface="Inter"/>
                        <a:cs typeface="Inter"/>
                        <a:sym typeface="Inter"/>
                      </a:endParaRPr>
                    </a:p>
                  </a:txBody>
                  <a:tcPr marT="87275" marB="87275" marR="86050" marL="86050" anchor="ctr">
                    <a:solidFill>
                      <a:srgbClr val="D9D9D9"/>
                    </a:solidFill>
                  </a:tcPr>
                </a:tc>
              </a:tr>
              <a:tr h="1386175">
                <a:tc>
                  <a:txBody>
                    <a:bodyPr/>
                    <a:lstStyle/>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nchor="ctr">
                    <a:lnB cap="flat" cmpd="sng" w="9525">
                      <a:solidFill>
                        <a:srgbClr val="9E9E9E"/>
                      </a:solidFill>
                      <a:prstDash val="solid"/>
                      <a:round/>
                      <a:headEnd len="sm" w="sm" type="none"/>
                      <a:tailEnd len="sm" w="sm" type="none"/>
                    </a:lnB>
                  </a:tcPr>
                </a:tc>
              </a:tr>
              <a:tr h="448025">
                <a:tc>
                  <a:txBody>
                    <a:bodyPr/>
                    <a:lstStyle/>
                    <a:p>
                      <a:pPr indent="0" lvl="0" marL="0" rtl="0" algn="ctr">
                        <a:lnSpc>
                          <a:spcPct val="100000"/>
                        </a:lnSpc>
                        <a:spcBef>
                          <a:spcPts val="0"/>
                        </a:spcBef>
                        <a:spcAft>
                          <a:spcPts val="0"/>
                        </a:spcAft>
                        <a:buNone/>
                      </a:pPr>
                      <a:r>
                        <a:rPr lang="en" sz="1200">
                          <a:latin typeface="Inter"/>
                          <a:ea typeface="Inter"/>
                          <a:cs typeface="Inter"/>
                          <a:sym typeface="Inter"/>
                        </a:rPr>
                        <a:t>Congo</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200">
                          <a:latin typeface="Inter"/>
                          <a:ea typeface="Inter"/>
                          <a:cs typeface="Inter"/>
                          <a:sym typeface="Inter"/>
                        </a:rPr>
                        <a:t>Nigeria</a:t>
                      </a:r>
                      <a:endParaRPr sz="1200">
                        <a:solidFill>
                          <a:srgbClr val="000000"/>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8025">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Algeria</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2068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Most Similar: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Most Different:</a:t>
                      </a:r>
                      <a:endParaRPr sz="1200">
                        <a:solidFill>
                          <a:schemeClr val="dk1"/>
                        </a:solidFill>
                        <a:latin typeface="Inter"/>
                        <a:ea typeface="Inter"/>
                        <a:cs typeface="Inter"/>
                        <a:sym typeface="Inter"/>
                      </a:endParaRPr>
                    </a:p>
                  </a:txBody>
                  <a:tcPr marT="87275" marB="87275" marR="86050" marL="8605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9" name="Google Shape;199;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0" name="Google Shape;200;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1" name="Google Shape;201;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2" name="Google Shape;202;p42"/>
          <p:cNvGraphicFramePr/>
          <p:nvPr/>
        </p:nvGraphicFramePr>
        <p:xfrm>
          <a:off x="503824" y="3910029"/>
          <a:ext cx="3000000" cy="3000000"/>
        </p:xfrm>
        <a:graphic>
          <a:graphicData uri="http://schemas.openxmlformats.org/drawingml/2006/table">
            <a:tbl>
              <a:tblPr>
                <a:noFill/>
                <a:tableStyleId>{AD9178CE-B675-447E-8154-D8B94EF704DD}</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03" name="Google Shape;203;p42"/>
          <p:cNvGraphicFramePr/>
          <p:nvPr/>
        </p:nvGraphicFramePr>
        <p:xfrm>
          <a:off x="503824" y="6474548"/>
          <a:ext cx="3000000" cy="3000000"/>
        </p:xfrm>
        <a:graphic>
          <a:graphicData uri="http://schemas.openxmlformats.org/drawingml/2006/table">
            <a:tbl>
              <a:tblPr>
                <a:noFill/>
                <a:tableStyleId>{AD9178CE-B675-447E-8154-D8B94EF704DD}</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04" name="Google Shape;204;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5" name="Google Shape;205;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06" name="Google Shape;206;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07" name="Google Shape;207;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08" name="Google Shape;208;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09" name="Google Shape;209;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